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2" r:id="rId4"/>
    <p:sldId id="265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65" r:id="rId21"/>
    <p:sldId id="359" r:id="rId22"/>
    <p:sldId id="360" r:id="rId23"/>
    <p:sldId id="366" r:id="rId24"/>
    <p:sldId id="367" r:id="rId25"/>
    <p:sldId id="368" r:id="rId26"/>
    <p:sldId id="358" r:id="rId27"/>
    <p:sldId id="391" r:id="rId28"/>
    <p:sldId id="369" r:id="rId29"/>
    <p:sldId id="371" r:id="rId30"/>
    <p:sldId id="373" r:id="rId31"/>
    <p:sldId id="362" r:id="rId32"/>
    <p:sldId id="376" r:id="rId33"/>
    <p:sldId id="386" r:id="rId34"/>
    <p:sldId id="372" r:id="rId35"/>
    <p:sldId id="364" r:id="rId36"/>
    <p:sldId id="370" r:id="rId37"/>
    <p:sldId id="363" r:id="rId38"/>
    <p:sldId id="388" r:id="rId39"/>
    <p:sldId id="384" r:id="rId40"/>
    <p:sldId id="381" r:id="rId41"/>
    <p:sldId id="392" r:id="rId42"/>
    <p:sldId id="377" r:id="rId43"/>
    <p:sldId id="374" r:id="rId44"/>
    <p:sldId id="385" r:id="rId45"/>
    <p:sldId id="378" r:id="rId46"/>
    <p:sldId id="389" r:id="rId47"/>
    <p:sldId id="380" r:id="rId48"/>
    <p:sldId id="382" r:id="rId49"/>
    <p:sldId id="361" r:id="rId50"/>
    <p:sldId id="383" r:id="rId51"/>
    <p:sldId id="375" r:id="rId52"/>
    <p:sldId id="387" r:id="rId53"/>
    <p:sldId id="379" r:id="rId54"/>
    <p:sldId id="390" r:id="rId55"/>
    <p:sldId id="393" r:id="rId56"/>
    <p:sldId id="394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403" r:id="rId66"/>
    <p:sldId id="404" r:id="rId67"/>
    <p:sldId id="405" r:id="rId68"/>
    <p:sldId id="406" r:id="rId69"/>
    <p:sldId id="407" r:id="rId70"/>
    <p:sldId id="408" r:id="rId71"/>
    <p:sldId id="409" r:id="rId72"/>
    <p:sldId id="410" r:id="rId73"/>
    <p:sldId id="411" r:id="rId74"/>
    <p:sldId id="412" r:id="rId75"/>
    <p:sldId id="413" r:id="rId76"/>
    <p:sldId id="414" r:id="rId77"/>
    <p:sldId id="415" r:id="rId78"/>
    <p:sldId id="416" r:id="rId79"/>
    <p:sldId id="417" r:id="rId80"/>
    <p:sldId id="418" r:id="rId81"/>
    <p:sldId id="419" r:id="rId82"/>
    <p:sldId id="420" r:id="rId83"/>
    <p:sldId id="421" r:id="rId84"/>
    <p:sldId id="422" r:id="rId85"/>
    <p:sldId id="423" r:id="rId86"/>
    <p:sldId id="424" r:id="rId87"/>
    <p:sldId id="425" r:id="rId88"/>
    <p:sldId id="426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583"/>
    <p:restoredTop sz="94643"/>
  </p:normalViewPr>
  <p:slideViewPr>
    <p:cSldViewPr snapToObjects="1">
      <p:cViewPr varScale="1">
        <p:scale>
          <a:sx n="80" d="100"/>
          <a:sy n="80" d="100"/>
        </p:scale>
        <p:origin x="200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06C09-1402-3D4E-8CD2-C31B187DE7AE}" type="datetimeFigureOut">
              <a:rPr lang="en-US" smtClean="0"/>
              <a:pPr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harlemagne Std Bold"/>
                <a:cs typeface="Charlemagne Std Bold"/>
              </a:rPr>
              <a:t>Reviewing Artists</a:t>
            </a:r>
            <a:br>
              <a:rPr lang="en-US" dirty="0" smtClean="0">
                <a:latin typeface="Charlemagne Std Bold"/>
                <a:cs typeface="Charlemagne Std Bold"/>
              </a:rPr>
            </a:br>
            <a:r>
              <a:rPr lang="en-US" dirty="0" smtClean="0">
                <a:latin typeface="Charlemagne Std Bold"/>
                <a:cs typeface="Charlemagne Std Bold"/>
              </a:rPr>
              <a:t>14</a:t>
            </a:r>
            <a:r>
              <a:rPr lang="en-US" baseline="30000" dirty="0" smtClean="0">
                <a:latin typeface="Charlemagne Std Bold"/>
                <a:cs typeface="Charlemagne Std Bold"/>
              </a:rPr>
              <a:t>th</a:t>
            </a:r>
            <a:r>
              <a:rPr lang="en-US" dirty="0" smtClean="0">
                <a:latin typeface="Charlemagne Std Bold"/>
                <a:cs typeface="Charlemagne Std Bold"/>
              </a:rPr>
              <a:t> century</a:t>
            </a:r>
            <a:endParaRPr lang="en-US" dirty="0">
              <a:latin typeface="Charlemagne Std Bold"/>
              <a:cs typeface="Charlemagne St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Ghiberti</a:t>
            </a:r>
            <a:endParaRPr lang="en-US" dirty="0"/>
          </a:p>
        </p:txBody>
      </p:sp>
      <p:pic>
        <p:nvPicPr>
          <p:cNvPr id="5" name="Picture 4" descr=" 21-04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Gates of Paradise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49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Brunelleschi</a:t>
            </a:r>
            <a:endParaRPr lang="en-US" dirty="0"/>
          </a:p>
        </p:txBody>
      </p:sp>
      <p:pic>
        <p:nvPicPr>
          <p:cNvPr id="5" name="Content Placeholder 4" descr="dEurP_Florence-Duomo-lg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5086214" cy="5359400"/>
          </a:xfrm>
          <a:noFill/>
          <a:ln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5052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Dome of the Florence Cathedral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 rot="19273669">
            <a:off x="1452272" y="995070"/>
            <a:ext cx="1524000" cy="152400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4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5" name="Picture 3" descr=" 21-0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81600" y="3667125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St. Mark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41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4771509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Botticelli</a:t>
            </a:r>
            <a:endParaRPr lang="en-US" dirty="0"/>
          </a:p>
        </p:txBody>
      </p:sp>
      <p:pic>
        <p:nvPicPr>
          <p:cNvPr id="5" name="Picture 3" descr=" 21-2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81000"/>
            <a:ext cx="6781800" cy="439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76500" y="5343009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Birth of Venus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7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Masaccio</a:t>
            </a:r>
            <a:endParaRPr lang="en-US" dirty="0"/>
          </a:p>
        </p:txBody>
      </p:sp>
      <p:pic>
        <p:nvPicPr>
          <p:cNvPr id="5" name="Picture 3" descr=" 21-12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3130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53000" y="375285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Holy Trinity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4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2187" y="19050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Signorelli</a:t>
            </a:r>
            <a:endParaRPr lang="en-US" dirty="0"/>
          </a:p>
        </p:txBody>
      </p:sp>
      <p:pic>
        <p:nvPicPr>
          <p:cNvPr id="5" name="Picture 3" descr=" 21-5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568405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74557" y="3200400"/>
            <a:ext cx="3124200" cy="97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Damned Cast into 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93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Mantegna</a:t>
            </a:r>
            <a:endParaRPr lang="en-US" dirty="0"/>
          </a:p>
        </p:txBody>
      </p:sp>
      <p:pic>
        <p:nvPicPr>
          <p:cNvPr id="5" name="Picture 3" descr=" 21-48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114" y="914400"/>
            <a:ext cx="598108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Dead Christ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8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5" name="Picture 3" descr=" 21-23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276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43500" y="36957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David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06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Lippi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43500" y="36957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and Child with Two Angels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3" y="0"/>
            <a:ext cx="4659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6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3798093"/>
            <a:ext cx="3048000" cy="1143000"/>
          </a:xfrm>
        </p:spPr>
        <p:txBody>
          <a:bodyPr>
            <a:normAutofit/>
          </a:bodyPr>
          <a:lstStyle/>
          <a:p>
            <a:r>
              <a:rPr lang="en-US" smtClean="0"/>
              <a:t>Brunelleschi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0" y="4795837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Pazzi</a:t>
            </a:r>
            <a:r>
              <a:rPr lang="en-US" dirty="0" smtClean="0"/>
              <a:t> Chapel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48" y="218751"/>
            <a:ext cx="4343400" cy="2957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400"/>
            <a:ext cx="352829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057400"/>
            <a:ext cx="3657600" cy="1143000"/>
          </a:xfrm>
        </p:spPr>
        <p:txBody>
          <a:bodyPr/>
          <a:lstStyle/>
          <a:p>
            <a:r>
              <a:rPr lang="en-US" dirty="0" smtClean="0"/>
              <a:t>Cimabue</a:t>
            </a:r>
            <a:endParaRPr lang="en-US" dirty="0"/>
          </a:p>
        </p:txBody>
      </p:sp>
      <p:pic>
        <p:nvPicPr>
          <p:cNvPr id="4" name="Picture 3" descr=" 19-06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3913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</a:t>
            </a:r>
            <a:r>
              <a:rPr lang="en-US" dirty="0" err="1" smtClean="0"/>
              <a:t>Entrhoned</a:t>
            </a:r>
            <a:r>
              <a:rPr lang="en-US" dirty="0" smtClean="0"/>
              <a:t> with Angels and Prophets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harlemagne Std Bold"/>
                <a:cs typeface="Charlemagne Std Bold"/>
              </a:rPr>
              <a:t>Mixed up!</a:t>
            </a:r>
            <a:endParaRPr lang="en-US" dirty="0">
              <a:latin typeface="Charlemagne Std Bold"/>
              <a:cs typeface="Charlemagne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150785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100" y="2286000"/>
            <a:ext cx="3276600" cy="962129"/>
          </a:xfrm>
        </p:spPr>
        <p:txBody>
          <a:bodyPr/>
          <a:lstStyle/>
          <a:p>
            <a:r>
              <a:rPr lang="en-US" dirty="0" smtClean="0"/>
              <a:t>Martini</a:t>
            </a:r>
            <a:endParaRPr lang="en-US" dirty="0"/>
          </a:p>
        </p:txBody>
      </p:sp>
      <p:pic>
        <p:nvPicPr>
          <p:cNvPr id="4" name="Picture 3" descr=" 19-12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5051330" cy="437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Annunciation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931" y="2189735"/>
            <a:ext cx="8229600" cy="1143000"/>
          </a:xfrm>
        </p:spPr>
        <p:txBody>
          <a:bodyPr/>
          <a:lstStyle/>
          <a:p>
            <a:r>
              <a:rPr lang="en-US" dirty="0" err="1" smtClean="0"/>
              <a:t>Cambio</a:t>
            </a:r>
            <a:endParaRPr lang="en-US" dirty="0"/>
          </a:p>
        </p:txBody>
      </p:sp>
      <p:pic>
        <p:nvPicPr>
          <p:cNvPr id="5" name="Picture 6" descr="19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539" y="1721997"/>
            <a:ext cx="4941323" cy="323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Florence Cathedral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Ghiberti</a:t>
            </a:r>
            <a:endParaRPr lang="en-US" dirty="0"/>
          </a:p>
        </p:txBody>
      </p:sp>
      <p:pic>
        <p:nvPicPr>
          <p:cNvPr id="5" name="Picture 4" descr=" 21-04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Gates of Paradise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75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Brunelleschi</a:t>
            </a:r>
            <a:endParaRPr lang="en-US" dirty="0"/>
          </a:p>
        </p:txBody>
      </p:sp>
      <p:pic>
        <p:nvPicPr>
          <p:cNvPr id="5" name="Content Placeholder 4" descr="dEurP_Florence-Duomo-lg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5086214" cy="5359400"/>
          </a:xfrm>
          <a:noFill/>
          <a:ln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5052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Dome of the Florence Cathedral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 rot="19273669">
            <a:off x="1452272" y="995070"/>
            <a:ext cx="1524000" cy="152400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5" name="Picture 3" descr=" 21-0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81600" y="3667125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St. Mark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9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057400"/>
            <a:ext cx="3657600" cy="1143000"/>
          </a:xfrm>
        </p:spPr>
        <p:txBody>
          <a:bodyPr/>
          <a:lstStyle/>
          <a:p>
            <a:r>
              <a:rPr lang="en-US" dirty="0" smtClean="0"/>
              <a:t>Cimabue</a:t>
            </a:r>
            <a:endParaRPr lang="en-US" dirty="0"/>
          </a:p>
        </p:txBody>
      </p:sp>
      <p:pic>
        <p:nvPicPr>
          <p:cNvPr id="4" name="Picture 3" descr=" 19-06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3913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</a:t>
            </a:r>
            <a:r>
              <a:rPr lang="en-US" dirty="0" err="1" smtClean="0"/>
              <a:t>Entrhoned</a:t>
            </a:r>
            <a:r>
              <a:rPr lang="en-US" dirty="0" smtClean="0"/>
              <a:t> with Angels and Prophets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Lippi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43500" y="36957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and Child with Two Angels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3" y="0"/>
            <a:ext cx="4659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4771509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Botticelli</a:t>
            </a:r>
            <a:endParaRPr lang="en-US" dirty="0"/>
          </a:p>
        </p:txBody>
      </p:sp>
      <p:pic>
        <p:nvPicPr>
          <p:cNvPr id="5" name="Picture 3" descr=" 21-2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81000"/>
            <a:ext cx="6781800" cy="439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76500" y="5343009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Birth of Venus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2187" y="19050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Signorelli</a:t>
            </a:r>
            <a:endParaRPr lang="en-US" dirty="0"/>
          </a:p>
        </p:txBody>
      </p:sp>
      <p:pic>
        <p:nvPicPr>
          <p:cNvPr id="5" name="Picture 3" descr=" 21-5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568405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74557" y="3200400"/>
            <a:ext cx="3124200" cy="97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Damned Cast into 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7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100" y="2286000"/>
            <a:ext cx="3276600" cy="962129"/>
          </a:xfrm>
        </p:spPr>
        <p:txBody>
          <a:bodyPr/>
          <a:lstStyle/>
          <a:p>
            <a:r>
              <a:rPr lang="en-US" dirty="0" smtClean="0"/>
              <a:t>Martini</a:t>
            </a:r>
            <a:endParaRPr lang="en-US" dirty="0"/>
          </a:p>
        </p:txBody>
      </p:sp>
      <p:pic>
        <p:nvPicPr>
          <p:cNvPr id="4" name="Picture 3" descr=" 19-12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5051330" cy="437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Annunciation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5" name="Picture 3" descr=" 21-23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276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43500" y="36957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David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7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751" y="4940437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1411"/>
            <a:ext cx="7467600" cy="474903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86751" y="5511937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Lamentation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52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057400"/>
            <a:ext cx="3657600" cy="1143000"/>
          </a:xfrm>
        </p:spPr>
        <p:txBody>
          <a:bodyPr/>
          <a:lstStyle/>
          <a:p>
            <a:r>
              <a:rPr lang="en-US" dirty="0" smtClean="0"/>
              <a:t>Cimabue</a:t>
            </a:r>
            <a:endParaRPr lang="en-US" dirty="0"/>
          </a:p>
        </p:txBody>
      </p:sp>
      <p:pic>
        <p:nvPicPr>
          <p:cNvPr id="4" name="Picture 3" descr=" 19-06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3913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</a:t>
            </a:r>
            <a:r>
              <a:rPr lang="en-US" dirty="0" err="1" smtClean="0"/>
              <a:t>Entrhoned</a:t>
            </a:r>
            <a:r>
              <a:rPr lang="en-US" dirty="0" smtClean="0"/>
              <a:t> with Angels and Prophets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63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4771509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Botticelli</a:t>
            </a:r>
            <a:endParaRPr lang="en-US" dirty="0"/>
          </a:p>
        </p:txBody>
      </p:sp>
      <p:pic>
        <p:nvPicPr>
          <p:cNvPr id="5" name="Picture 3" descr=" 21-2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81000"/>
            <a:ext cx="6781800" cy="439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76500" y="5343009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Birth of Venus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6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Mantegna</a:t>
            </a:r>
            <a:endParaRPr lang="en-US" dirty="0"/>
          </a:p>
        </p:txBody>
      </p:sp>
      <p:pic>
        <p:nvPicPr>
          <p:cNvPr id="5" name="Picture 3" descr=" 21-48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114" y="914400"/>
            <a:ext cx="598108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Dead Christ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300" y="26546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5257800" cy="6299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Last</a:t>
            </a:r>
          </a:p>
          <a:p>
            <a:r>
              <a:rPr lang="en-US" dirty="0" smtClean="0"/>
              <a:t>Judgment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6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Masaccio</a:t>
            </a:r>
            <a:endParaRPr lang="en-US" dirty="0"/>
          </a:p>
        </p:txBody>
      </p:sp>
      <p:pic>
        <p:nvPicPr>
          <p:cNvPr id="5" name="Picture 3" descr=" 21-12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3130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53000" y="375285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Holy Trinity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2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6670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5791200" cy="40139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24600" y="3657600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Arena Chapel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0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2187" y="19050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Signorelli</a:t>
            </a:r>
            <a:endParaRPr lang="en-US" dirty="0"/>
          </a:p>
        </p:txBody>
      </p:sp>
      <p:pic>
        <p:nvPicPr>
          <p:cNvPr id="5" name="Picture 3" descr=" 21-5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568405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74557" y="3200400"/>
            <a:ext cx="3124200" cy="97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Damned Cast into 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3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Brunelleschi</a:t>
            </a:r>
            <a:endParaRPr lang="en-US" dirty="0"/>
          </a:p>
        </p:txBody>
      </p:sp>
      <p:pic>
        <p:nvPicPr>
          <p:cNvPr id="5" name="Content Placeholder 4" descr="dEurP_Florence-Duomo-lg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5086214" cy="5359400"/>
          </a:xfrm>
          <a:noFill/>
          <a:ln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5052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Dome of the Florence Cathedral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 rot="19273669">
            <a:off x="1452272" y="995070"/>
            <a:ext cx="1524000" cy="152400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0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931" y="2189735"/>
            <a:ext cx="8229600" cy="1143000"/>
          </a:xfrm>
        </p:spPr>
        <p:txBody>
          <a:bodyPr/>
          <a:lstStyle/>
          <a:p>
            <a:r>
              <a:rPr lang="en-US" dirty="0" err="1" smtClean="0"/>
              <a:t>Cambio</a:t>
            </a:r>
            <a:endParaRPr lang="en-US" dirty="0"/>
          </a:p>
        </p:txBody>
      </p:sp>
      <p:pic>
        <p:nvPicPr>
          <p:cNvPr id="5" name="Picture 6" descr="19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539" y="1721997"/>
            <a:ext cx="4941323" cy="323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Florence Cathedral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6670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5791200" cy="40139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24600" y="3657600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Arena Chapel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5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3798093"/>
            <a:ext cx="3048000" cy="1143000"/>
          </a:xfrm>
        </p:spPr>
        <p:txBody>
          <a:bodyPr>
            <a:normAutofit/>
          </a:bodyPr>
          <a:lstStyle/>
          <a:p>
            <a:r>
              <a:rPr lang="en-US" smtClean="0"/>
              <a:t>Brunelleschi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0" y="4795837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Pazzi</a:t>
            </a:r>
            <a:r>
              <a:rPr lang="en-US" dirty="0" smtClean="0"/>
              <a:t> Chapel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48" y="218751"/>
            <a:ext cx="4343400" cy="2957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400"/>
            <a:ext cx="352829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100" y="2286000"/>
            <a:ext cx="3276600" cy="962129"/>
          </a:xfrm>
        </p:spPr>
        <p:txBody>
          <a:bodyPr/>
          <a:lstStyle/>
          <a:p>
            <a:r>
              <a:rPr lang="en-US" dirty="0" smtClean="0"/>
              <a:t>Martini</a:t>
            </a:r>
            <a:endParaRPr lang="en-US" dirty="0"/>
          </a:p>
        </p:txBody>
      </p:sp>
      <p:pic>
        <p:nvPicPr>
          <p:cNvPr id="4" name="Picture 3" descr=" 19-12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5051330" cy="437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Annunciation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Lippi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43500" y="36957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and Child with Two Angels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3" y="0"/>
            <a:ext cx="4659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1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5" name="Picture 3" descr=" 21-0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81600" y="3667125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St. Mark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4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931" y="2189735"/>
            <a:ext cx="8229600" cy="1143000"/>
          </a:xfrm>
        </p:spPr>
        <p:txBody>
          <a:bodyPr/>
          <a:lstStyle/>
          <a:p>
            <a:r>
              <a:rPr lang="en-US" dirty="0" err="1" smtClean="0"/>
              <a:t>Cambio</a:t>
            </a:r>
            <a:endParaRPr lang="en-US" dirty="0"/>
          </a:p>
        </p:txBody>
      </p:sp>
      <p:pic>
        <p:nvPicPr>
          <p:cNvPr id="5" name="Picture 6" descr="19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539" y="1721997"/>
            <a:ext cx="4941323" cy="323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Florence Cathedral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2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Mantegna</a:t>
            </a:r>
            <a:endParaRPr lang="en-US" dirty="0"/>
          </a:p>
        </p:txBody>
      </p:sp>
      <p:pic>
        <p:nvPicPr>
          <p:cNvPr id="5" name="Picture 3" descr=" 21-48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114" y="914400"/>
            <a:ext cx="598108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Dead Christ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2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751" y="4940437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1411"/>
            <a:ext cx="7467600" cy="474903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86751" y="5511937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Lamentation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05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300" y="26546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5257800" cy="6299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Last</a:t>
            </a:r>
          </a:p>
          <a:p>
            <a:r>
              <a:rPr lang="en-US" dirty="0" smtClean="0"/>
              <a:t>Judgment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63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9224" y="22098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4" name="Picture 3" descr=" 19-07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-599242"/>
            <a:ext cx="4800599" cy="745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</a:t>
            </a:r>
            <a:r>
              <a:rPr lang="en-US" dirty="0" err="1" smtClean="0"/>
              <a:t>Entrhoned</a:t>
            </a:r>
            <a:r>
              <a:rPr lang="en-US" dirty="0" smtClean="0"/>
              <a:t> with Angels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5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9224" y="22098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4" name="Picture 3" descr=" 19-07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-599242"/>
            <a:ext cx="4800599" cy="745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</a:t>
            </a:r>
            <a:r>
              <a:rPr lang="en-US" dirty="0" err="1" smtClean="0"/>
              <a:t>Entrhoned</a:t>
            </a:r>
            <a:r>
              <a:rPr lang="en-US" dirty="0" smtClean="0"/>
              <a:t> with Angels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Ghiberti</a:t>
            </a:r>
            <a:endParaRPr lang="en-US" dirty="0"/>
          </a:p>
        </p:txBody>
      </p:sp>
      <p:pic>
        <p:nvPicPr>
          <p:cNvPr id="5" name="Picture 4" descr=" 21-04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Gates of Paradise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3798093"/>
            <a:ext cx="3048000" cy="1143000"/>
          </a:xfrm>
        </p:spPr>
        <p:txBody>
          <a:bodyPr>
            <a:normAutofit/>
          </a:bodyPr>
          <a:lstStyle/>
          <a:p>
            <a:r>
              <a:rPr lang="en-US" smtClean="0"/>
              <a:t>Brunelleschi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0" y="4795837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Pazzi</a:t>
            </a:r>
            <a:r>
              <a:rPr lang="en-US" dirty="0" smtClean="0"/>
              <a:t> Chapel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48" y="218751"/>
            <a:ext cx="4343400" cy="2957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400"/>
            <a:ext cx="352829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6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Masaccio</a:t>
            </a:r>
            <a:endParaRPr lang="en-US" dirty="0"/>
          </a:p>
        </p:txBody>
      </p:sp>
      <p:pic>
        <p:nvPicPr>
          <p:cNvPr id="5" name="Picture 3" descr=" 21-12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3130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53000" y="375285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Holy Trinity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9224" y="22098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4" name="Picture 3" descr=" 19-07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-599242"/>
            <a:ext cx="4800599" cy="745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</a:t>
            </a:r>
            <a:r>
              <a:rPr lang="en-US" dirty="0" err="1" smtClean="0"/>
              <a:t>Entrhoned</a:t>
            </a:r>
            <a:r>
              <a:rPr lang="en-US" dirty="0" smtClean="0"/>
              <a:t> with Angels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3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5" name="Picture 3" descr=" 21-23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276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43500" y="36957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David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32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100" y="2286000"/>
            <a:ext cx="3276600" cy="962129"/>
          </a:xfrm>
        </p:spPr>
        <p:txBody>
          <a:bodyPr/>
          <a:lstStyle/>
          <a:p>
            <a:r>
              <a:rPr lang="en-US" dirty="0" smtClean="0"/>
              <a:t>Martini</a:t>
            </a:r>
            <a:endParaRPr lang="en-US" dirty="0"/>
          </a:p>
        </p:txBody>
      </p:sp>
      <p:pic>
        <p:nvPicPr>
          <p:cNvPr id="4" name="Picture 3" descr=" 19-12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5051330" cy="437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Annunciation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6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931" y="2189735"/>
            <a:ext cx="8229600" cy="1143000"/>
          </a:xfrm>
        </p:spPr>
        <p:txBody>
          <a:bodyPr/>
          <a:lstStyle/>
          <a:p>
            <a:r>
              <a:rPr lang="en-US" dirty="0" err="1" smtClean="0"/>
              <a:t>Cambio</a:t>
            </a:r>
            <a:endParaRPr lang="en-US" dirty="0"/>
          </a:p>
        </p:txBody>
      </p:sp>
      <p:pic>
        <p:nvPicPr>
          <p:cNvPr id="5" name="Picture 6" descr="19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539" y="1721997"/>
            <a:ext cx="4941323" cy="323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Florence Cathedral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4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Ghiberti</a:t>
            </a:r>
            <a:endParaRPr lang="en-US" dirty="0"/>
          </a:p>
        </p:txBody>
      </p:sp>
      <p:pic>
        <p:nvPicPr>
          <p:cNvPr id="5" name="Picture 4" descr=" 21-04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Gates of Paradise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32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Brunelleschi</a:t>
            </a:r>
            <a:endParaRPr lang="en-US" dirty="0"/>
          </a:p>
        </p:txBody>
      </p:sp>
      <p:pic>
        <p:nvPicPr>
          <p:cNvPr id="5" name="Content Placeholder 4" descr="dEurP_Florence-Duomo-lg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5086214" cy="5359400"/>
          </a:xfrm>
          <a:noFill/>
          <a:ln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5052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Dome of the Florence Cathedral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 rot="19273669">
            <a:off x="1452272" y="995070"/>
            <a:ext cx="1524000" cy="152400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5" name="Picture 3" descr=" 21-0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81600" y="3667125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St. Mark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751" y="4940437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1411"/>
            <a:ext cx="7467600" cy="474903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86751" y="5511937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Lamentation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4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057400"/>
            <a:ext cx="3657600" cy="1143000"/>
          </a:xfrm>
        </p:spPr>
        <p:txBody>
          <a:bodyPr/>
          <a:lstStyle/>
          <a:p>
            <a:r>
              <a:rPr lang="en-US" dirty="0" smtClean="0"/>
              <a:t>Cimabue</a:t>
            </a:r>
            <a:endParaRPr lang="en-US" dirty="0"/>
          </a:p>
        </p:txBody>
      </p:sp>
      <p:pic>
        <p:nvPicPr>
          <p:cNvPr id="4" name="Picture 3" descr=" 19-06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3913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</a:t>
            </a:r>
            <a:r>
              <a:rPr lang="en-US" dirty="0" err="1" smtClean="0"/>
              <a:t>Entrhoned</a:t>
            </a:r>
            <a:r>
              <a:rPr lang="en-US" dirty="0" smtClean="0"/>
              <a:t> with Angels and Prophets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36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Lippi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43500" y="36957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and Child with Two Angels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3" y="0"/>
            <a:ext cx="4659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0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4771509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Botticelli</a:t>
            </a:r>
            <a:endParaRPr lang="en-US" dirty="0"/>
          </a:p>
        </p:txBody>
      </p:sp>
      <p:pic>
        <p:nvPicPr>
          <p:cNvPr id="5" name="Picture 3" descr=" 21-2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81000"/>
            <a:ext cx="6781800" cy="439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76500" y="5343009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Birth of Venus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33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2187" y="19050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Signorelli</a:t>
            </a:r>
            <a:endParaRPr lang="en-US" dirty="0"/>
          </a:p>
        </p:txBody>
      </p:sp>
      <p:pic>
        <p:nvPicPr>
          <p:cNvPr id="5" name="Picture 3" descr=" 21-5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568405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74557" y="3200400"/>
            <a:ext cx="3124200" cy="97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Damned Cast into 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0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5" name="Picture 3" descr=" 21-23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276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43500" y="36957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David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751" y="4940437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1411"/>
            <a:ext cx="7467600" cy="474903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86751" y="5511937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Lamentation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7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057400"/>
            <a:ext cx="3657600" cy="1143000"/>
          </a:xfrm>
        </p:spPr>
        <p:txBody>
          <a:bodyPr/>
          <a:lstStyle/>
          <a:p>
            <a:r>
              <a:rPr lang="en-US" dirty="0" smtClean="0"/>
              <a:t>Cimabue</a:t>
            </a:r>
            <a:endParaRPr lang="en-US" dirty="0"/>
          </a:p>
        </p:txBody>
      </p:sp>
      <p:pic>
        <p:nvPicPr>
          <p:cNvPr id="4" name="Picture 3" descr=" 19-06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3913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</a:t>
            </a:r>
            <a:r>
              <a:rPr lang="en-US" dirty="0" err="1" smtClean="0"/>
              <a:t>Entrhoned</a:t>
            </a:r>
            <a:r>
              <a:rPr lang="en-US" dirty="0" smtClean="0"/>
              <a:t> with Angels and Prophets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4771509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Botticelli</a:t>
            </a:r>
            <a:endParaRPr lang="en-US" dirty="0"/>
          </a:p>
        </p:txBody>
      </p:sp>
      <p:pic>
        <p:nvPicPr>
          <p:cNvPr id="5" name="Picture 3" descr=" 21-2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81000"/>
            <a:ext cx="6781800" cy="439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76500" y="5343009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Birth of Venus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Mantegna</a:t>
            </a:r>
            <a:endParaRPr lang="en-US" dirty="0"/>
          </a:p>
        </p:txBody>
      </p:sp>
      <p:pic>
        <p:nvPicPr>
          <p:cNvPr id="5" name="Picture 3" descr=" 21-48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114" y="914400"/>
            <a:ext cx="598108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Dead Christ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15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300" y="26546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5257800" cy="6299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Last</a:t>
            </a:r>
          </a:p>
          <a:p>
            <a:r>
              <a:rPr lang="en-US" dirty="0" smtClean="0"/>
              <a:t>Judgment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8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6670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5791200" cy="40139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24600" y="3657600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Arena Chapel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19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Masaccio</a:t>
            </a:r>
            <a:endParaRPr lang="en-US" dirty="0"/>
          </a:p>
        </p:txBody>
      </p:sp>
      <p:pic>
        <p:nvPicPr>
          <p:cNvPr id="5" name="Picture 3" descr=" 21-12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3130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53000" y="375285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Holy Trinity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08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6670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5791200" cy="40139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24600" y="3657600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Arena Chapel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2187" y="19050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Signorelli</a:t>
            </a:r>
            <a:endParaRPr lang="en-US" dirty="0"/>
          </a:p>
        </p:txBody>
      </p:sp>
      <p:pic>
        <p:nvPicPr>
          <p:cNvPr id="5" name="Picture 3" descr=" 21-5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568405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74557" y="3200400"/>
            <a:ext cx="3124200" cy="97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Damned Cast into 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7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Brunelleschi</a:t>
            </a:r>
            <a:endParaRPr lang="en-US" dirty="0"/>
          </a:p>
        </p:txBody>
      </p:sp>
      <p:pic>
        <p:nvPicPr>
          <p:cNvPr id="5" name="Content Placeholder 4" descr="dEurP_Florence-Duomo-lg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5086214" cy="5359400"/>
          </a:xfrm>
          <a:noFill/>
          <a:ln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5052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Dome of the Florence Cathedral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 rot="19273669">
            <a:off x="1452272" y="995070"/>
            <a:ext cx="1524000" cy="152400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6670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5791200" cy="40139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24600" y="3657600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Arena Chapel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4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3798093"/>
            <a:ext cx="3048000" cy="1143000"/>
          </a:xfrm>
        </p:spPr>
        <p:txBody>
          <a:bodyPr>
            <a:normAutofit/>
          </a:bodyPr>
          <a:lstStyle/>
          <a:p>
            <a:r>
              <a:rPr lang="en-US" smtClean="0"/>
              <a:t>Brunelleschi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0" y="4795837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Pazzi</a:t>
            </a:r>
            <a:r>
              <a:rPr lang="en-US" dirty="0" smtClean="0"/>
              <a:t> Chapel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48" y="218751"/>
            <a:ext cx="4343400" cy="2957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400"/>
            <a:ext cx="352829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3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100" y="2286000"/>
            <a:ext cx="3276600" cy="962129"/>
          </a:xfrm>
        </p:spPr>
        <p:txBody>
          <a:bodyPr/>
          <a:lstStyle/>
          <a:p>
            <a:r>
              <a:rPr lang="en-US" dirty="0" smtClean="0"/>
              <a:t>Martini</a:t>
            </a:r>
            <a:endParaRPr lang="en-US" dirty="0"/>
          </a:p>
        </p:txBody>
      </p:sp>
      <p:pic>
        <p:nvPicPr>
          <p:cNvPr id="4" name="Picture 3" descr=" 19-12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5051330" cy="437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Annunciation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23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Lippi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43500" y="36957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and Child with Two Angels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3" y="0"/>
            <a:ext cx="4659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8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5" name="Picture 3" descr=" 21-0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81600" y="3667125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St. Mark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931" y="2189735"/>
            <a:ext cx="8229600" cy="1143000"/>
          </a:xfrm>
        </p:spPr>
        <p:txBody>
          <a:bodyPr/>
          <a:lstStyle/>
          <a:p>
            <a:r>
              <a:rPr lang="en-US" dirty="0" err="1" smtClean="0"/>
              <a:t>Cambio</a:t>
            </a:r>
            <a:endParaRPr lang="en-US" dirty="0"/>
          </a:p>
        </p:txBody>
      </p:sp>
      <p:pic>
        <p:nvPicPr>
          <p:cNvPr id="5" name="Picture 6" descr="19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539" y="1721997"/>
            <a:ext cx="4941323" cy="323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Florence Cathedral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95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300" y="26546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5257800" cy="6299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Last</a:t>
            </a:r>
          </a:p>
          <a:p>
            <a:r>
              <a:rPr lang="en-US" dirty="0" smtClean="0"/>
              <a:t>Judgment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61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Mantegna</a:t>
            </a:r>
            <a:endParaRPr lang="en-US" dirty="0"/>
          </a:p>
        </p:txBody>
      </p:sp>
      <p:pic>
        <p:nvPicPr>
          <p:cNvPr id="5" name="Picture 3" descr=" 21-48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114" y="914400"/>
            <a:ext cx="598108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Dead Christ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9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751" y="4940437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1411"/>
            <a:ext cx="7467600" cy="474903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86751" y="5511937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Lamentation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8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300" y="26546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5257800" cy="6299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Last</a:t>
            </a:r>
          </a:p>
          <a:p>
            <a:r>
              <a:rPr lang="en-US" dirty="0" smtClean="0"/>
              <a:t>Judgment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2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9224" y="22098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4" name="Picture 3" descr=" 19-07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-599242"/>
            <a:ext cx="4800599" cy="745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</a:t>
            </a:r>
            <a:r>
              <a:rPr lang="en-US" dirty="0" err="1" smtClean="0"/>
              <a:t>Entrhoned</a:t>
            </a:r>
            <a:r>
              <a:rPr lang="en-US" dirty="0" smtClean="0"/>
              <a:t> with Angels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0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Ghiberti</a:t>
            </a:r>
            <a:endParaRPr lang="en-US" dirty="0"/>
          </a:p>
        </p:txBody>
      </p:sp>
      <p:pic>
        <p:nvPicPr>
          <p:cNvPr id="5" name="Picture 4" descr=" 21-04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8800" y="37976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Gates of Paradise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59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3798093"/>
            <a:ext cx="3048000" cy="1143000"/>
          </a:xfrm>
        </p:spPr>
        <p:txBody>
          <a:bodyPr>
            <a:normAutofit/>
          </a:bodyPr>
          <a:lstStyle/>
          <a:p>
            <a:r>
              <a:rPr lang="en-US" smtClean="0"/>
              <a:t>Brunelleschi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0" y="4795837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Pazzi</a:t>
            </a:r>
            <a:r>
              <a:rPr lang="en-US" dirty="0" smtClean="0"/>
              <a:t> Chapel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48" y="218751"/>
            <a:ext cx="4343400" cy="2957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400"/>
            <a:ext cx="352829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0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Masaccio</a:t>
            </a:r>
            <a:endParaRPr lang="en-US" dirty="0"/>
          </a:p>
        </p:txBody>
      </p:sp>
      <p:pic>
        <p:nvPicPr>
          <p:cNvPr id="5" name="Picture 3" descr=" 21-12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3130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53000" y="375285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Holy Trinity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9224" y="22098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4" name="Picture 3" descr=" 19-07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-599242"/>
            <a:ext cx="4800599" cy="745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29200" y="35814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Madonna </a:t>
            </a:r>
            <a:r>
              <a:rPr lang="en-US" dirty="0" err="1" smtClean="0"/>
              <a:t>Entrhoned</a:t>
            </a:r>
            <a:r>
              <a:rPr lang="en-US" dirty="0" smtClean="0"/>
              <a:t> with Angels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79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5" name="Picture 3" descr=" 21-23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276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43500" y="3695700"/>
            <a:ext cx="3962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David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82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harlemagne Std Bold"/>
                <a:cs typeface="Charlemagne Std Bold"/>
              </a:rPr>
              <a:t>Reviewing Artists!</a:t>
            </a:r>
            <a:br>
              <a:rPr lang="en-US" dirty="0" smtClean="0">
                <a:latin typeface="Charlemagne Std Bold"/>
                <a:cs typeface="Charlemagne Std Bold"/>
              </a:rPr>
            </a:br>
            <a:r>
              <a:rPr lang="en-US" dirty="0" smtClean="0">
                <a:latin typeface="Charlemagne Std Bold"/>
                <a:cs typeface="Charlemagne Std Bold"/>
              </a:rPr>
              <a:t>15</a:t>
            </a:r>
            <a:r>
              <a:rPr lang="en-US" baseline="30000" dirty="0" smtClean="0">
                <a:latin typeface="Charlemagne Std Bold"/>
                <a:cs typeface="Charlemagne Std Bold"/>
              </a:rPr>
              <a:t>th</a:t>
            </a:r>
            <a:r>
              <a:rPr lang="en-US" dirty="0" smtClean="0">
                <a:latin typeface="Charlemagne Std Bold"/>
                <a:cs typeface="Charlemagne Std Bold"/>
              </a:rPr>
              <a:t> century</a:t>
            </a:r>
            <a:endParaRPr lang="en-US" dirty="0">
              <a:latin typeface="Charlemagne Std Bold"/>
              <a:cs typeface="Charlemagne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128519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338</Words>
  <Application>Microsoft Macintosh PowerPoint</Application>
  <PresentationFormat>On-screen Show (4:3)</PresentationFormat>
  <Paragraphs>178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Calibri</vt:lpstr>
      <vt:lpstr>Charlemagne Std Bold</vt:lpstr>
      <vt:lpstr>Arial</vt:lpstr>
      <vt:lpstr>Office Theme</vt:lpstr>
      <vt:lpstr>Reviewing Artists 14th century</vt:lpstr>
      <vt:lpstr>Cimabue</vt:lpstr>
      <vt:lpstr>Martini</vt:lpstr>
      <vt:lpstr>Cambio</vt:lpstr>
      <vt:lpstr>Giotto</vt:lpstr>
      <vt:lpstr>Giotto</vt:lpstr>
      <vt:lpstr>Giotto</vt:lpstr>
      <vt:lpstr>Giotto</vt:lpstr>
      <vt:lpstr>Reviewing Artists! 15th century</vt:lpstr>
      <vt:lpstr>Ghiberti</vt:lpstr>
      <vt:lpstr>Brunelleschi</vt:lpstr>
      <vt:lpstr>Donatello</vt:lpstr>
      <vt:lpstr>Botticelli</vt:lpstr>
      <vt:lpstr>Masaccio</vt:lpstr>
      <vt:lpstr>Signorelli</vt:lpstr>
      <vt:lpstr>Mantegna</vt:lpstr>
      <vt:lpstr>Donatello</vt:lpstr>
      <vt:lpstr>Lippi</vt:lpstr>
      <vt:lpstr>Brunelleschi</vt:lpstr>
      <vt:lpstr>Mixed up!</vt:lpstr>
      <vt:lpstr>Martini</vt:lpstr>
      <vt:lpstr>Cambio</vt:lpstr>
      <vt:lpstr>Ghiberti</vt:lpstr>
      <vt:lpstr>Brunelleschi</vt:lpstr>
      <vt:lpstr>Donatello</vt:lpstr>
      <vt:lpstr>Cimabue</vt:lpstr>
      <vt:lpstr>Lippi</vt:lpstr>
      <vt:lpstr>Botticelli</vt:lpstr>
      <vt:lpstr>Signorelli</vt:lpstr>
      <vt:lpstr>Donatello</vt:lpstr>
      <vt:lpstr>Giotto</vt:lpstr>
      <vt:lpstr>Cimabue</vt:lpstr>
      <vt:lpstr>Botticelli</vt:lpstr>
      <vt:lpstr>Mantegna</vt:lpstr>
      <vt:lpstr>Giotto</vt:lpstr>
      <vt:lpstr>Masaccio</vt:lpstr>
      <vt:lpstr>Giotto</vt:lpstr>
      <vt:lpstr>Signorelli</vt:lpstr>
      <vt:lpstr>Brunelleschi</vt:lpstr>
      <vt:lpstr>Giotto</vt:lpstr>
      <vt:lpstr>Brunelleschi</vt:lpstr>
      <vt:lpstr>Martini</vt:lpstr>
      <vt:lpstr>Lippi</vt:lpstr>
      <vt:lpstr>Donatello</vt:lpstr>
      <vt:lpstr>Cambio</vt:lpstr>
      <vt:lpstr>Mantegna</vt:lpstr>
      <vt:lpstr>Giotto</vt:lpstr>
      <vt:lpstr>Giotto</vt:lpstr>
      <vt:lpstr>Giotto</vt:lpstr>
      <vt:lpstr>Ghiberti</vt:lpstr>
      <vt:lpstr>Brunelleschi</vt:lpstr>
      <vt:lpstr>Masaccio</vt:lpstr>
      <vt:lpstr>Giotto</vt:lpstr>
      <vt:lpstr>Donatello</vt:lpstr>
      <vt:lpstr>Martini</vt:lpstr>
      <vt:lpstr>Cambio</vt:lpstr>
      <vt:lpstr>Ghiberti</vt:lpstr>
      <vt:lpstr>Brunelleschi</vt:lpstr>
      <vt:lpstr>Donatello</vt:lpstr>
      <vt:lpstr>Cimabue</vt:lpstr>
      <vt:lpstr>Lippi</vt:lpstr>
      <vt:lpstr>Botticelli</vt:lpstr>
      <vt:lpstr>Signorelli</vt:lpstr>
      <vt:lpstr>Donatello</vt:lpstr>
      <vt:lpstr>Giotto</vt:lpstr>
      <vt:lpstr>Cimabue</vt:lpstr>
      <vt:lpstr>Botticelli</vt:lpstr>
      <vt:lpstr>Mantegna</vt:lpstr>
      <vt:lpstr>Giotto</vt:lpstr>
      <vt:lpstr>Masaccio</vt:lpstr>
      <vt:lpstr>Giotto</vt:lpstr>
      <vt:lpstr>Signorelli</vt:lpstr>
      <vt:lpstr>Brunelleschi</vt:lpstr>
      <vt:lpstr>Giotto</vt:lpstr>
      <vt:lpstr>Brunelleschi</vt:lpstr>
      <vt:lpstr>Martini</vt:lpstr>
      <vt:lpstr>Lippi</vt:lpstr>
      <vt:lpstr>Donatello</vt:lpstr>
      <vt:lpstr>Cambio</vt:lpstr>
      <vt:lpstr>Mantegna</vt:lpstr>
      <vt:lpstr>Giotto</vt:lpstr>
      <vt:lpstr>Giotto</vt:lpstr>
      <vt:lpstr>Giotto</vt:lpstr>
      <vt:lpstr>Ghiberti</vt:lpstr>
      <vt:lpstr>Brunelleschi</vt:lpstr>
      <vt:lpstr>Masaccio</vt:lpstr>
      <vt:lpstr>Giotto</vt:lpstr>
      <vt:lpstr>Donatello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Reviewing Artists!</dc:title>
  <dc:creator>Valerie Park</dc:creator>
  <cp:lastModifiedBy>Microsoft Office User</cp:lastModifiedBy>
  <cp:revision>15</cp:revision>
  <dcterms:created xsi:type="dcterms:W3CDTF">2014-01-17T23:42:58Z</dcterms:created>
  <dcterms:modified xsi:type="dcterms:W3CDTF">2016-02-04T19:07:18Z</dcterms:modified>
</cp:coreProperties>
</file>