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7" r:id="rId3"/>
    <p:sldId id="258" r:id="rId4"/>
    <p:sldId id="259" r:id="rId5"/>
    <p:sldId id="261" r:id="rId6"/>
    <p:sldId id="343" r:id="rId7"/>
    <p:sldId id="424" r:id="rId8"/>
    <p:sldId id="418" r:id="rId9"/>
    <p:sldId id="419" r:id="rId10"/>
    <p:sldId id="425" r:id="rId11"/>
    <p:sldId id="426" r:id="rId12"/>
    <p:sldId id="427" r:id="rId13"/>
    <p:sldId id="432" r:id="rId14"/>
    <p:sldId id="429" r:id="rId15"/>
    <p:sldId id="434" r:id="rId16"/>
    <p:sldId id="430" r:id="rId17"/>
    <p:sldId id="431" r:id="rId18"/>
    <p:sldId id="428" r:id="rId19"/>
    <p:sldId id="433" r:id="rId20"/>
    <p:sldId id="436" r:id="rId21"/>
    <p:sldId id="437" r:id="rId22"/>
    <p:sldId id="435" r:id="rId23"/>
    <p:sldId id="440" r:id="rId24"/>
    <p:sldId id="444" r:id="rId25"/>
    <p:sldId id="439" r:id="rId26"/>
    <p:sldId id="441" r:id="rId27"/>
    <p:sldId id="442" r:id="rId28"/>
    <p:sldId id="446" r:id="rId29"/>
    <p:sldId id="438" r:id="rId30"/>
    <p:sldId id="443" r:id="rId31"/>
    <p:sldId id="445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4"/>
    <p:restoredTop sz="94610"/>
  </p:normalViewPr>
  <p:slideViewPr>
    <p:cSldViewPr snapToObjects="1">
      <p:cViewPr varScale="1">
        <p:scale>
          <a:sx n="86" d="100"/>
          <a:sy n="86" d="100"/>
        </p:scale>
        <p:origin x="2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4477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8300" dirty="0" smtClean="0">
                <a:latin typeface="Impact" charset="0"/>
                <a:ea typeface="Impact" charset="0"/>
                <a:cs typeface="Impact" charset="0"/>
              </a:rPr>
              <a:t>Northern Renaissance </a:t>
            </a:r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dirty="0" smtClean="0">
                <a:latin typeface="Impact" charset="0"/>
                <a:ea typeface="Impact" charset="0"/>
                <a:cs typeface="Impact" charset="0"/>
              </a:rPr>
            </a:br>
            <a:r>
              <a:rPr lang="en-US" sz="6700" dirty="0" smtClean="0">
                <a:latin typeface="Impact" charset="0"/>
                <a:ea typeface="Impact" charset="0"/>
                <a:cs typeface="Impact" charset="0"/>
              </a:rPr>
              <a:t>Artists &amp; Titles</a:t>
            </a:r>
            <a:br>
              <a:rPr lang="en-US" sz="6700" dirty="0" smtClean="0">
                <a:latin typeface="Impact" charset="0"/>
                <a:ea typeface="Impact" charset="0"/>
                <a:cs typeface="Impact" charset="0"/>
              </a:rPr>
            </a:br>
            <a:r>
              <a:rPr lang="en-US" sz="8900" dirty="0" smtClean="0">
                <a:latin typeface="Impact" charset="0"/>
                <a:ea typeface="Impact" charset="0"/>
                <a:cs typeface="Impact" charset="0"/>
              </a:rPr>
              <a:t>Review</a:t>
            </a:r>
            <a:endParaRPr lang="en-US" sz="8900" dirty="0">
              <a:latin typeface="Impact" charset="0"/>
              <a:ea typeface="Impact" charset="0"/>
              <a:cs typeface="Impac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953000"/>
            <a:ext cx="70487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Pieter </a:t>
            </a:r>
            <a:r>
              <a:rPr lang="en-US" dirty="0" err="1" smtClean="0"/>
              <a:t>Bruegel</a:t>
            </a:r>
            <a:r>
              <a:rPr lang="en-US" dirty="0" smtClean="0"/>
              <a:t>, 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107"/>
            <a:ext cx="7048736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193" y="5819001"/>
            <a:ext cx="3578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Return of the Hunters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0892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790" y="51054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Lucas Cranach, </a:t>
            </a:r>
            <a:r>
              <a:rPr lang="en-US" smtClean="0"/>
              <a:t>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" y="197611"/>
            <a:ext cx="7086600" cy="508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26" y="5971401"/>
            <a:ext cx="4248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Allegory of Law and Grace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484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3200"/>
            <a:ext cx="3048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smtClean="0"/>
              <a:t>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92425" y="3886200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/>
              <a:t>Arnolfini</a:t>
            </a:r>
            <a:r>
              <a:rPr lang="en-US" sz="3000" u="sng" dirty="0"/>
              <a:t> and his Bride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644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3" name="Picture 2" descr="four_apostles_dure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562600" cy="648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279" y="3162300"/>
            <a:ext cx="231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Four Apostles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383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054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06215" y="5715638"/>
            <a:ext cx="433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Ghent Altarpiece (opened)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52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4384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93133" y="2993661"/>
            <a:ext cx="1920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Fall of Man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615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72" y="47742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Campin</a:t>
            </a:r>
            <a:endParaRPr lang="en-US" u="sng" dirty="0"/>
          </a:p>
        </p:txBody>
      </p:sp>
      <p:pic>
        <p:nvPicPr>
          <p:cNvPr id="6" name="Picture 6" descr="20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" y="195262"/>
            <a:ext cx="62817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2" y="152400"/>
            <a:ext cx="216693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63181" y="5640219"/>
            <a:ext cx="31025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Merode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807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922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Bosch</a:t>
            </a:r>
            <a:endParaRPr lang="en-US" u="sng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7195" y="5898923"/>
            <a:ext cx="4272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Garden of Earthly Delights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137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2286000"/>
            <a:ext cx="3352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r>
              <a:rPr lang="en-US" smtClean="0"/>
              <a:t/>
            </a:r>
            <a:br>
              <a:rPr lang="en-US" smtClean="0"/>
            </a:br>
            <a:endParaRPr lang="en-US" u="sng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255" y="3429000"/>
            <a:ext cx="281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Ghent Altarpiece</a:t>
            </a:r>
          </a:p>
          <a:p>
            <a:r>
              <a:rPr lang="en-US" sz="3000" u="sng" dirty="0" smtClean="0"/>
              <a:t>(Closed)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157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210" y="5029200"/>
            <a:ext cx="6400800" cy="1143000"/>
          </a:xfrm>
        </p:spPr>
        <p:txBody>
          <a:bodyPr>
            <a:normAutofit/>
          </a:bodyPr>
          <a:lstStyle/>
          <a:p>
            <a:r>
              <a:rPr lang="en-US" smtClean="0"/>
              <a:t>Grunewald</a:t>
            </a:r>
            <a:endParaRPr lang="en-US" u="sng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085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7275" y="5895201"/>
            <a:ext cx="3286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Isenheim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543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3200"/>
            <a:ext cx="3048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smtClean="0"/>
              <a:t>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92425" y="3886200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/>
              <a:t>Arnolfini</a:t>
            </a:r>
            <a:r>
              <a:rPr lang="en-US" sz="3000" u="sng" dirty="0"/>
              <a:t> and his Bride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845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790" y="51054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Lucas Cranach, </a:t>
            </a:r>
            <a:r>
              <a:rPr lang="en-US" smtClean="0"/>
              <a:t>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" y="197611"/>
            <a:ext cx="7086600" cy="508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26" y="5971401"/>
            <a:ext cx="4248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Allegory of Law and Grace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701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3200"/>
            <a:ext cx="3048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smtClean="0"/>
              <a:t>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92425" y="3886200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/>
              <a:t>Arnolfini</a:t>
            </a:r>
            <a:r>
              <a:rPr lang="en-US" sz="3000" u="sng" dirty="0"/>
              <a:t> and his Bride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961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953000"/>
            <a:ext cx="70487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Pieter </a:t>
            </a:r>
            <a:r>
              <a:rPr lang="en-US" dirty="0" err="1" smtClean="0"/>
              <a:t>Bruegel</a:t>
            </a:r>
            <a:r>
              <a:rPr lang="en-US" dirty="0" smtClean="0"/>
              <a:t>, 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107"/>
            <a:ext cx="7048736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193" y="5819001"/>
            <a:ext cx="3578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Return of the Hunters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04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72" y="47742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Campin</a:t>
            </a:r>
            <a:endParaRPr lang="en-US" u="sng" dirty="0"/>
          </a:p>
        </p:txBody>
      </p:sp>
      <p:pic>
        <p:nvPicPr>
          <p:cNvPr id="6" name="Picture 6" descr="20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" y="195262"/>
            <a:ext cx="62817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2" y="152400"/>
            <a:ext cx="216693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63181" y="5640219"/>
            <a:ext cx="31025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Merode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331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4384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93133" y="2993661"/>
            <a:ext cx="1920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Fall of Man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524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054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06215" y="5715638"/>
            <a:ext cx="433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Ghent Altarpiece (opened)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337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922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Bosch</a:t>
            </a:r>
            <a:endParaRPr lang="en-US" u="sng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7195" y="5898923"/>
            <a:ext cx="4272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Garden of Earthly Delights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327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3" name="Picture 2" descr="four_apostles_dure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562600" cy="648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279" y="3162300"/>
            <a:ext cx="231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Four Apostles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38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790" y="51054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Lucas Cranach, </a:t>
            </a:r>
            <a:r>
              <a:rPr lang="en-US" smtClean="0"/>
              <a:t>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" y="197611"/>
            <a:ext cx="7086600" cy="508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26" y="5971401"/>
            <a:ext cx="4248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Allegory of Law and Grace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949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2286000"/>
            <a:ext cx="3352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r>
              <a:rPr lang="en-US" smtClean="0"/>
              <a:t/>
            </a:r>
            <a:br>
              <a:rPr lang="en-US" smtClean="0"/>
            </a:br>
            <a:endParaRPr lang="en-US" u="sng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255" y="3429000"/>
            <a:ext cx="281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Ghent Altarpiece</a:t>
            </a:r>
          </a:p>
          <a:p>
            <a:r>
              <a:rPr lang="en-US" sz="3000" u="sng" dirty="0" smtClean="0"/>
              <a:t>(Closed)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930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2286000"/>
            <a:ext cx="3352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r>
              <a:rPr lang="en-US" smtClean="0"/>
              <a:t/>
            </a:r>
            <a:br>
              <a:rPr lang="en-US" smtClean="0"/>
            </a:br>
            <a:endParaRPr lang="en-US" u="sng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255" y="3429000"/>
            <a:ext cx="281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Ghent Altarpiece</a:t>
            </a:r>
          </a:p>
          <a:p>
            <a:r>
              <a:rPr lang="en-US" sz="3000" u="sng" dirty="0" smtClean="0"/>
              <a:t>(Closed)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210" y="5029200"/>
            <a:ext cx="6400800" cy="1143000"/>
          </a:xfrm>
        </p:spPr>
        <p:txBody>
          <a:bodyPr>
            <a:normAutofit/>
          </a:bodyPr>
          <a:lstStyle/>
          <a:p>
            <a:r>
              <a:rPr lang="en-US" smtClean="0"/>
              <a:t>Grunewald</a:t>
            </a:r>
            <a:endParaRPr lang="en-US" u="sng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085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7275" y="5895201"/>
            <a:ext cx="3286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Isenheim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03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953000"/>
            <a:ext cx="70487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Pieter </a:t>
            </a:r>
            <a:r>
              <a:rPr lang="en-US" dirty="0" err="1" smtClean="0"/>
              <a:t>Bruegel</a:t>
            </a:r>
            <a:r>
              <a:rPr lang="en-US" dirty="0" smtClean="0"/>
              <a:t>, 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107"/>
            <a:ext cx="7048736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193" y="5819001"/>
            <a:ext cx="3578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Return of the Hunters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08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922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Bosch</a:t>
            </a:r>
            <a:endParaRPr lang="en-US" u="sng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7195" y="5898923"/>
            <a:ext cx="4272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Garden of Earthly Delights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602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2286000"/>
            <a:ext cx="3352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r>
              <a:rPr lang="en-US" smtClean="0"/>
              <a:t/>
            </a:r>
            <a:br>
              <a:rPr lang="en-US" smtClean="0"/>
            </a:br>
            <a:endParaRPr lang="en-US" u="sng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255" y="3429000"/>
            <a:ext cx="281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Ghent Altarpiece</a:t>
            </a:r>
          </a:p>
          <a:p>
            <a:r>
              <a:rPr lang="en-US" sz="3000" u="sng" dirty="0" smtClean="0"/>
              <a:t>(Closed)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25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210" y="5029200"/>
            <a:ext cx="6400800" cy="1143000"/>
          </a:xfrm>
        </p:spPr>
        <p:txBody>
          <a:bodyPr>
            <a:normAutofit/>
          </a:bodyPr>
          <a:lstStyle/>
          <a:p>
            <a:r>
              <a:rPr lang="en-US" smtClean="0"/>
              <a:t>Grunewald</a:t>
            </a:r>
            <a:endParaRPr lang="en-US" u="sng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085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7275" y="5895201"/>
            <a:ext cx="3286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Isenheim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896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790" y="51054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Lucas Cranach, </a:t>
            </a:r>
            <a:r>
              <a:rPr lang="en-US" smtClean="0"/>
              <a:t>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" y="197611"/>
            <a:ext cx="7086600" cy="508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26" y="5971401"/>
            <a:ext cx="4248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Allegory of Law and Grace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601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3200"/>
            <a:ext cx="3048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smtClean="0"/>
              <a:t>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92425" y="3886200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/>
              <a:t>Arnolfini</a:t>
            </a:r>
            <a:r>
              <a:rPr lang="en-US" sz="3000" u="sng" dirty="0"/>
              <a:t> and his Bride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606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953000"/>
            <a:ext cx="70487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Pieter </a:t>
            </a:r>
            <a:r>
              <a:rPr lang="en-US" dirty="0" err="1" smtClean="0"/>
              <a:t>Bruegel</a:t>
            </a:r>
            <a:r>
              <a:rPr lang="en-US" dirty="0" smtClean="0"/>
              <a:t>, 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107"/>
            <a:ext cx="7048736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193" y="5819001"/>
            <a:ext cx="3578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Return of the Hunters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693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72" y="47742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Campin</a:t>
            </a:r>
            <a:endParaRPr lang="en-US" u="sng" dirty="0"/>
          </a:p>
        </p:txBody>
      </p:sp>
      <p:pic>
        <p:nvPicPr>
          <p:cNvPr id="6" name="Picture 6" descr="20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" y="195262"/>
            <a:ext cx="62817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2" y="152400"/>
            <a:ext cx="216693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63181" y="5640219"/>
            <a:ext cx="31025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Merode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460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4384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93133" y="2993661"/>
            <a:ext cx="1920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Fall of Man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426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054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06215" y="5715638"/>
            <a:ext cx="433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Ghent Altarpiece (opened)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054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06215" y="5715638"/>
            <a:ext cx="433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Ghent Altarpiece (opened)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136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922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Bosch</a:t>
            </a:r>
            <a:endParaRPr lang="en-US" u="sng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7195" y="5898923"/>
            <a:ext cx="4272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Garden of Earthly Delights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366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3" name="Picture 2" descr="four_apostles_dure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562600" cy="648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279" y="3162300"/>
            <a:ext cx="231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Four Apostles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967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790" y="51054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Lucas Cranach, </a:t>
            </a:r>
            <a:r>
              <a:rPr lang="en-US" smtClean="0"/>
              <a:t>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" y="197611"/>
            <a:ext cx="7086600" cy="508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26" y="5971401"/>
            <a:ext cx="4248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Allegory of Law and Grace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5024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2286000"/>
            <a:ext cx="3352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Eyck</a:t>
            </a:r>
            <a:r>
              <a:rPr lang="en-US" smtClean="0"/>
              <a:t/>
            </a:r>
            <a:br>
              <a:rPr lang="en-US" smtClean="0"/>
            </a:br>
            <a:endParaRPr lang="en-US" u="sng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255" y="3429000"/>
            <a:ext cx="281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Ghent Altarpiece</a:t>
            </a:r>
          </a:p>
          <a:p>
            <a:r>
              <a:rPr lang="en-US" sz="3000" u="sng" dirty="0" smtClean="0"/>
              <a:t>(Closed)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731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210" y="5029200"/>
            <a:ext cx="6400800" cy="1143000"/>
          </a:xfrm>
        </p:spPr>
        <p:txBody>
          <a:bodyPr>
            <a:normAutofit/>
          </a:bodyPr>
          <a:lstStyle/>
          <a:p>
            <a:r>
              <a:rPr lang="en-US" smtClean="0"/>
              <a:t>Grunewald</a:t>
            </a:r>
            <a:endParaRPr lang="en-US" u="sng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085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7275" y="5895201"/>
            <a:ext cx="3286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Isenheim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85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953000"/>
            <a:ext cx="70487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Pieter </a:t>
            </a:r>
            <a:r>
              <a:rPr lang="en-US" dirty="0" err="1" smtClean="0"/>
              <a:t>Bruegel</a:t>
            </a:r>
            <a:r>
              <a:rPr lang="en-US" dirty="0" smtClean="0"/>
              <a:t>, The Elder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107"/>
            <a:ext cx="7048736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193" y="5819001"/>
            <a:ext cx="3578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Return of the Hunters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2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72" y="47742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Campin</a:t>
            </a:r>
            <a:endParaRPr lang="en-US" u="sng" dirty="0"/>
          </a:p>
        </p:txBody>
      </p:sp>
      <p:pic>
        <p:nvPicPr>
          <p:cNvPr id="6" name="Picture 6" descr="20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" y="195262"/>
            <a:ext cx="62817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2" y="152400"/>
            <a:ext cx="216693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63181" y="5640219"/>
            <a:ext cx="31025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Merode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922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Bosch</a:t>
            </a:r>
            <a:endParaRPr lang="en-US" u="sng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7195" y="5898923"/>
            <a:ext cx="4272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Garden of Earthly Delights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3" name="Picture 2" descr="four_apostles_dure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562600" cy="648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279" y="3162300"/>
            <a:ext cx="231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Four Apostles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2920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210" y="5029200"/>
            <a:ext cx="6400800" cy="1143000"/>
          </a:xfrm>
        </p:spPr>
        <p:txBody>
          <a:bodyPr>
            <a:normAutofit/>
          </a:bodyPr>
          <a:lstStyle/>
          <a:p>
            <a:r>
              <a:rPr lang="en-US" smtClean="0"/>
              <a:t>Grunewald</a:t>
            </a:r>
            <a:endParaRPr lang="en-US" u="sng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085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7275" y="5895201"/>
            <a:ext cx="3286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/>
              <a:t>Isenheim</a:t>
            </a:r>
            <a:r>
              <a:rPr lang="en-US" sz="3000" u="sng" dirty="0" smtClean="0"/>
              <a:t> Altarpiece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412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4384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Durer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93133" y="2993661"/>
            <a:ext cx="1920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smtClean="0"/>
              <a:t>Fall of Man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828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264</Words>
  <Application>Microsoft Macintosh PowerPoint</Application>
  <PresentationFormat>On-screen Show (4:3)</PresentationFormat>
  <Paragraphs>96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Calibri</vt:lpstr>
      <vt:lpstr>Arial</vt:lpstr>
      <vt:lpstr>Impact</vt:lpstr>
      <vt:lpstr>Office Theme</vt:lpstr>
      <vt:lpstr>Northern Renaissance  Artists &amp; Titles Review</vt:lpstr>
      <vt:lpstr>van Eyck</vt:lpstr>
      <vt:lpstr>van Eyck </vt:lpstr>
      <vt:lpstr>van Eyck </vt:lpstr>
      <vt:lpstr>Campin</vt:lpstr>
      <vt:lpstr>Bosch</vt:lpstr>
      <vt:lpstr>Durer </vt:lpstr>
      <vt:lpstr>Grunewald</vt:lpstr>
      <vt:lpstr>Durer </vt:lpstr>
      <vt:lpstr>Pieter Bruegel, The Elder</vt:lpstr>
      <vt:lpstr>Lucas Cranach, The Elder</vt:lpstr>
      <vt:lpstr>van Eyck</vt:lpstr>
      <vt:lpstr>Durer </vt:lpstr>
      <vt:lpstr>van Eyck </vt:lpstr>
      <vt:lpstr>Durer </vt:lpstr>
      <vt:lpstr>Campin</vt:lpstr>
      <vt:lpstr>Bosch</vt:lpstr>
      <vt:lpstr>van Eyck </vt:lpstr>
      <vt:lpstr>Grunewald</vt:lpstr>
      <vt:lpstr>Lucas Cranach, The Elder</vt:lpstr>
      <vt:lpstr>van Eyck</vt:lpstr>
      <vt:lpstr>Pieter Bruegel, The Elder</vt:lpstr>
      <vt:lpstr>Campin</vt:lpstr>
      <vt:lpstr>Durer </vt:lpstr>
      <vt:lpstr>van Eyck </vt:lpstr>
      <vt:lpstr>Bosch</vt:lpstr>
      <vt:lpstr>Durer </vt:lpstr>
      <vt:lpstr>Lucas Cranach, The Elder</vt:lpstr>
      <vt:lpstr>van Eyck </vt:lpstr>
      <vt:lpstr>Grunewald</vt:lpstr>
      <vt:lpstr>Pieter Bruegel, The Elder</vt:lpstr>
      <vt:lpstr>Bosch</vt:lpstr>
      <vt:lpstr>van Eyck </vt:lpstr>
      <vt:lpstr>Grunewald</vt:lpstr>
      <vt:lpstr>Lucas Cranach, The Elder</vt:lpstr>
      <vt:lpstr>van Eyck</vt:lpstr>
      <vt:lpstr>Pieter Bruegel, The Elder</vt:lpstr>
      <vt:lpstr>Campin</vt:lpstr>
      <vt:lpstr>Durer </vt:lpstr>
      <vt:lpstr>van Eyck </vt:lpstr>
      <vt:lpstr>Bosch</vt:lpstr>
      <vt:lpstr>Durer </vt:lpstr>
      <vt:lpstr>Lucas Cranach, The Elder</vt:lpstr>
      <vt:lpstr>van Eyck </vt:lpstr>
      <vt:lpstr>Grunewald</vt:lpstr>
      <vt:lpstr>Pieter Bruegel, The Elder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Microsoft Office User</cp:lastModifiedBy>
  <cp:revision>15</cp:revision>
  <dcterms:created xsi:type="dcterms:W3CDTF">2013-01-17T15:54:15Z</dcterms:created>
  <dcterms:modified xsi:type="dcterms:W3CDTF">2016-03-03T20:31:08Z</dcterms:modified>
</cp:coreProperties>
</file>